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6" r:id="rId4"/>
  </p:sldMasterIdLst>
  <p:notesMasterIdLst>
    <p:notesMasterId r:id="rId15"/>
  </p:notesMasterIdLst>
  <p:sldIdLst>
    <p:sldId id="256" r:id="rId5"/>
    <p:sldId id="258" r:id="rId6"/>
    <p:sldId id="267" r:id="rId7"/>
    <p:sldId id="259" r:id="rId8"/>
    <p:sldId id="266" r:id="rId9"/>
    <p:sldId id="260" r:id="rId10"/>
    <p:sldId id="263" r:id="rId11"/>
    <p:sldId id="265" r:id="rId12"/>
    <p:sldId id="261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D7C"/>
    <a:srgbClr val="EF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735ED5-9B43-A643-8DAF-44373332F710}" v="44" dt="2019-03-08T03:46:12.7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2" autoAdjust="0"/>
    <p:restoredTop sz="84499" autoAdjust="0"/>
  </p:normalViewPr>
  <p:slideViewPr>
    <p:cSldViewPr snapToGrid="0">
      <p:cViewPr varScale="1">
        <p:scale>
          <a:sx n="93" d="100"/>
          <a:sy n="93" d="100"/>
        </p:scale>
        <p:origin x="265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BCBA1-5753-48E6-9AED-9CFA004707F7}" type="datetimeFigureOut">
              <a:rPr lang="en-SG" smtClean="0"/>
              <a:t>8/3/19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30BAE-9859-4B6F-9798-D0CCAE7CAC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284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0BAE-9859-4B6F-9798-D0CCAE7CAC3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5729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0BAE-9859-4B6F-9798-D0CCAE7CAC30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945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0BAE-9859-4B6F-9798-D0CCAE7CAC30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339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0BAE-9859-4B6F-9798-D0CCAE7CAC30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4774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0BAE-9859-4B6F-9798-D0CCAE7CAC3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89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0BAE-9859-4B6F-9798-D0CCAE7CAC30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8372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0BAE-9859-4B6F-9798-D0CCAE7CAC30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4706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0BAE-9859-4B6F-9798-D0CCAE7CAC30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6448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0BAE-9859-4B6F-9798-D0CCAE7CAC30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4238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0BAE-9859-4B6F-9798-D0CCAE7CAC30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944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B81A034-F721-4635-84ED-A4FB46349462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983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A48A-00F2-43C4-9963-54533A14C45B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6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8863-047E-4E93-A4AA-308247A6E31F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63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4E09-AE0B-4CF9-B7F1-9DFDADE87353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EBB0-583C-4F89-A6FB-0FA9E1CAD463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43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C207-B2F5-4F7E-9A60-A8899B965C02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66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7687A-90BC-4162-ACEE-2D1A329AAAD4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00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85A4A-1381-45E9-83D6-D8F3CBDE4A35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6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278D-B050-48C9-A9A1-2A02FB79F19A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7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3F851-6D8A-4C55-BEC7-A0AA275E5BBA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76D5-E741-46BA-8905-68C97F834636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6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3218E8C-BB19-4257-80D9-972976180994}" type="datetime1">
              <a:rPr lang="en-US" smtClean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2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owq1994/ee4308_project_adriel_wenq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4D804F-AA33-475A-BCD7-CF339F64256E}"/>
              </a:ext>
            </a:extLst>
          </p:cNvPr>
          <p:cNvSpPr/>
          <p:nvPr/>
        </p:nvSpPr>
        <p:spPr>
          <a:xfrm>
            <a:off x="0" y="1"/>
            <a:ext cx="9144000" cy="4573162"/>
          </a:xfrm>
          <a:prstGeom prst="rect">
            <a:avLst/>
          </a:prstGeom>
          <a:solidFill>
            <a:srgbClr val="EF7B00"/>
          </a:solidFill>
          <a:ln>
            <a:solidFill>
              <a:srgbClr val="EF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89E85-FAAB-434C-A713-4ABCDFB0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096" y="681867"/>
            <a:ext cx="7772400" cy="1463040"/>
          </a:xfrm>
        </p:spPr>
        <p:txBody>
          <a:bodyPr>
            <a:normAutofit/>
          </a:bodyPr>
          <a:lstStyle/>
          <a:p>
            <a:pPr algn="ctr"/>
            <a:r>
              <a:rPr lang="en-SG" dirty="0"/>
              <a:t>Advances in intelligent systems and robotics –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3A17B-611F-4B32-AC69-9385EF0B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0" y="2497508"/>
            <a:ext cx="5080000" cy="1463040"/>
          </a:xfrm>
        </p:spPr>
        <p:txBody>
          <a:bodyPr>
            <a:normAutofit/>
          </a:bodyPr>
          <a:lstStyle/>
          <a:p>
            <a:pPr algn="ctr"/>
            <a:r>
              <a:rPr lang="en-SG" dirty="0"/>
              <a:t>Chua Boon </a:t>
            </a:r>
            <a:r>
              <a:rPr lang="en-SG" dirty="0" err="1"/>
              <a:t>Rong</a:t>
            </a:r>
            <a:r>
              <a:rPr lang="en-SG" dirty="0"/>
              <a:t> Adriel A0179692J</a:t>
            </a:r>
          </a:p>
          <a:p>
            <a:pPr algn="ctr"/>
            <a:r>
              <a:rPr lang="en-SG" dirty="0"/>
              <a:t>Gao </a:t>
            </a:r>
            <a:r>
              <a:rPr lang="en-SG" dirty="0" err="1"/>
              <a:t>Wenqi</a:t>
            </a:r>
            <a:r>
              <a:rPr lang="en-SG" dirty="0"/>
              <a:t> A0146665W</a:t>
            </a:r>
          </a:p>
          <a:p>
            <a:pPr algn="ctr"/>
            <a:endParaRPr lang="en-SG" dirty="0"/>
          </a:p>
          <a:p>
            <a:pPr algn="ctr"/>
            <a:r>
              <a:rPr lang="en-SG" dirty="0"/>
              <a:t>Project Group 2 (Friday Session)</a:t>
            </a:r>
          </a:p>
        </p:txBody>
      </p:sp>
      <p:pic>
        <p:nvPicPr>
          <p:cNvPr id="1026" name="Picture 2" descr="Image result for nus thesis presentation template">
            <a:extLst>
              <a:ext uri="{FF2B5EF4-FFF2-40B4-BE49-F238E27FC236}">
                <a16:creationId xmlns:a16="http://schemas.microsoft.com/office/drawing/2014/main" id="{FB74A13E-F2BB-4EC0-A059-30869F54D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7943" y="4656287"/>
            <a:ext cx="5468114" cy="195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AF1FBB-87BE-4726-BAB6-4EC4145E0D91}"/>
              </a:ext>
            </a:extLst>
          </p:cNvPr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EF7B00"/>
          </a:solidFill>
          <a:ln>
            <a:solidFill>
              <a:srgbClr val="EF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9810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B878D1-C82B-48FF-8120-12D15329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9090" y="329337"/>
            <a:ext cx="1754909" cy="6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8548-9D0F-421A-B704-DC7D4D08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722"/>
            <a:ext cx="7886700" cy="1325563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10C7-9FEA-4774-B266-9E1DCD4F0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7221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Observations: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dirty="0"/>
              <a:t>The flood fill algorithm allows the TurtleBot to perform autonomous path planning.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dirty="0"/>
              <a:t>One limitation of the flood fill algorithm is that the speed is dependent on map size.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dirty="0"/>
              <a:t>Instances whereby TurtleBot will backtrack due to cells adjacent to the current cells having the same cost value.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Limitations and Potential Improvements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dirty="0"/>
              <a:t>Changing algorithm to Dijkstra’s Algorithm with multilayer dictionary to allow for path planning to consider length and difficulty of the path.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dirty="0"/>
              <a:t>In World 2, the TurtleBot backtracked and to alleviate this we can make the TurtleBot turn 90 degrees clockwise to scan for walls after each turn.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Applications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dirty="0"/>
              <a:t>RGB Camera window can provide the command centre with a real-time view of environment the </a:t>
            </a:r>
            <a:r>
              <a:rPr lang="en-SG"/>
              <a:t>TurtleBot is in.</a:t>
            </a:r>
            <a:endParaRPr lang="en-SG" dirty="0"/>
          </a:p>
          <a:p>
            <a:pPr lvl="1">
              <a:buFont typeface="Wingdings" panose="05000000000000000000" pitchFamily="2" charset="2"/>
              <a:buChar char="§"/>
            </a:pPr>
            <a:endParaRPr lang="en-SG" dirty="0"/>
          </a:p>
          <a:p>
            <a:pPr>
              <a:buFont typeface="Wingdings" panose="05000000000000000000" pitchFamily="2" charset="2"/>
              <a:buChar char="§"/>
            </a:pPr>
            <a:endParaRPr lang="en-SG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C2069-8778-4184-A30B-8F817D0F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6375181"/>
            <a:ext cx="323850" cy="259312"/>
          </a:xfrm>
        </p:spPr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C4B7F-39E0-42D8-9A45-9D00CD727C80}"/>
              </a:ext>
            </a:extLst>
          </p:cNvPr>
          <p:cNvSpPr/>
          <p:nvPr/>
        </p:nvSpPr>
        <p:spPr>
          <a:xfrm>
            <a:off x="0" y="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E7DF-07FD-45B0-8932-8E242DEB6D0F}"/>
              </a:ext>
            </a:extLst>
          </p:cNvPr>
          <p:cNvSpPr/>
          <p:nvPr/>
        </p:nvSpPr>
        <p:spPr>
          <a:xfrm>
            <a:off x="0" y="664164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746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B878D1-C82B-48FF-8120-12D15329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9090" y="329337"/>
            <a:ext cx="1754909" cy="6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8548-9D0F-421A-B704-DC7D4D08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722"/>
            <a:ext cx="7886700" cy="1325563"/>
          </a:xfrm>
        </p:spPr>
        <p:txBody>
          <a:bodyPr/>
          <a:lstStyle/>
          <a:p>
            <a:r>
              <a:rPr lang="en-SG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10C7-9FEA-4774-B266-9E1DCD4F0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7221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TurtleBot needs to navigate in an unknown map of size 9 x 9 </a:t>
            </a:r>
            <a:r>
              <a:rPr lang="en-SG" dirty="0" err="1"/>
              <a:t>sq.m</a:t>
            </a:r>
            <a:r>
              <a:rPr lang="en-SG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The starting and ending points are known.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C2069-8778-4184-A30B-8F817D0F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6375181"/>
            <a:ext cx="323850" cy="259312"/>
          </a:xfrm>
        </p:spPr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C4B7F-39E0-42D8-9A45-9D00CD727C80}"/>
              </a:ext>
            </a:extLst>
          </p:cNvPr>
          <p:cNvSpPr/>
          <p:nvPr/>
        </p:nvSpPr>
        <p:spPr>
          <a:xfrm>
            <a:off x="0" y="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E7DF-07FD-45B0-8932-8E242DEB6D0F}"/>
              </a:ext>
            </a:extLst>
          </p:cNvPr>
          <p:cNvSpPr/>
          <p:nvPr/>
        </p:nvSpPr>
        <p:spPr>
          <a:xfrm>
            <a:off x="0" y="664164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622BB-5987-0848-BD2A-F48B293E2E7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76892" y="2879875"/>
            <a:ext cx="2990215" cy="29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5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B878D1-C82B-48FF-8120-12D15329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9090" y="329337"/>
            <a:ext cx="1754909" cy="6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8548-9D0F-421A-B704-DC7D4D08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722"/>
            <a:ext cx="7886700" cy="1325563"/>
          </a:xfrm>
        </p:spPr>
        <p:txBody>
          <a:bodyPr/>
          <a:lstStyle/>
          <a:p>
            <a:r>
              <a:rPr lang="en-SG" dirty="0"/>
              <a:t>Flood Fill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10C7-9FEA-4774-B266-9E1DCD4F0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7221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This algorithm works by discovering walls and obtaining the best available route to the goal.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The mechanism starts from the final point by giving it an initial value and then moves forward to other neighbouring points by giving them higher values.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C2069-8778-4184-A30B-8F817D0F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6375181"/>
            <a:ext cx="323850" cy="259312"/>
          </a:xfrm>
        </p:spPr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C4B7F-39E0-42D8-9A45-9D00CD727C80}"/>
              </a:ext>
            </a:extLst>
          </p:cNvPr>
          <p:cNvSpPr/>
          <p:nvPr/>
        </p:nvSpPr>
        <p:spPr>
          <a:xfrm>
            <a:off x="0" y="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E7DF-07FD-45B0-8932-8E242DEB6D0F}"/>
              </a:ext>
            </a:extLst>
          </p:cNvPr>
          <p:cNvSpPr/>
          <p:nvPr/>
        </p:nvSpPr>
        <p:spPr>
          <a:xfrm>
            <a:off x="0" y="664164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EDD3A-DB6C-E148-8572-9111F90767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733" b="-106"/>
          <a:stretch/>
        </p:blipFill>
        <p:spPr>
          <a:xfrm>
            <a:off x="2990836" y="3612133"/>
            <a:ext cx="3162328" cy="22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2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B878D1-C82B-48FF-8120-12D15329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9090" y="329337"/>
            <a:ext cx="1754909" cy="6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8548-9D0F-421A-B704-DC7D4D08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722"/>
            <a:ext cx="7886700" cy="1325563"/>
          </a:xfrm>
        </p:spPr>
        <p:txBody>
          <a:bodyPr/>
          <a:lstStyle/>
          <a:p>
            <a:r>
              <a:rPr lang="en-SG" dirty="0"/>
              <a:t>SOLUTION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10C7-9FEA-4774-B266-9E1DCD4F0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7221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sz="2800" dirty="0"/>
              <a:t>Global Planning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sz="2000" dirty="0"/>
              <a:t>Mapping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sz="2000" dirty="0"/>
              <a:t>Localisation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sz="2000" dirty="0"/>
              <a:t>Path planning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SG" sz="1600" dirty="0"/>
              <a:t>Determine start and goal positions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SG" sz="1600" dirty="0"/>
              <a:t>Plan most cost efficient path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sz="2800" dirty="0"/>
              <a:t>Local Planning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sz="2000" dirty="0"/>
              <a:t>Obstacle Avoidance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sz="2000"/>
              <a:t>Update Map</a:t>
            </a:r>
            <a:endParaRPr lang="en-SG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SG" sz="2400" dirty="0"/>
              <a:t>Motion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sz="2000" dirty="0"/>
              <a:t>Choosing velocities needed to reach set points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sz="2000" dirty="0"/>
              <a:t>Position feedback loop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C2069-8778-4184-A30B-8F817D0F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6375181"/>
            <a:ext cx="323850" cy="259312"/>
          </a:xfrm>
        </p:spPr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C4B7F-39E0-42D8-9A45-9D00CD727C80}"/>
              </a:ext>
            </a:extLst>
          </p:cNvPr>
          <p:cNvSpPr/>
          <p:nvPr/>
        </p:nvSpPr>
        <p:spPr>
          <a:xfrm>
            <a:off x="0" y="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E7DF-07FD-45B0-8932-8E242DEB6D0F}"/>
              </a:ext>
            </a:extLst>
          </p:cNvPr>
          <p:cNvSpPr/>
          <p:nvPr/>
        </p:nvSpPr>
        <p:spPr>
          <a:xfrm>
            <a:off x="0" y="664164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089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B878D1-C82B-48FF-8120-12D15329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9090" y="329337"/>
            <a:ext cx="1754909" cy="6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8548-9D0F-421A-B704-DC7D4D08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722"/>
            <a:ext cx="7886700" cy="1325563"/>
          </a:xfrm>
        </p:spPr>
        <p:txBody>
          <a:bodyPr/>
          <a:lstStyle/>
          <a:p>
            <a:r>
              <a:rPr lang="en-SG" dirty="0"/>
              <a:t>Sub-systems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10C7-9FEA-4774-B266-9E1DCD4F0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7221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sz="2800" dirty="0"/>
              <a:t> Nodes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sz="2000" dirty="0"/>
              <a:t>Path Planner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SG" sz="1600" dirty="0"/>
              <a:t>Flood Fill Algorithms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sz="2000" dirty="0"/>
              <a:t>Range Finder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SG" sz="1600" dirty="0"/>
              <a:t>Laserscan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sz="2000" dirty="0"/>
              <a:t>Navigator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SG" sz="1600" dirty="0"/>
              <a:t>Motion Controller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sz="2000" dirty="0"/>
              <a:t>Camera Operations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SG" sz="1600" dirty="0"/>
              <a:t>RGB Camera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C2069-8778-4184-A30B-8F817D0F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6375181"/>
            <a:ext cx="323850" cy="259312"/>
          </a:xfrm>
        </p:spPr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C4B7F-39E0-42D8-9A45-9D00CD727C80}"/>
              </a:ext>
            </a:extLst>
          </p:cNvPr>
          <p:cNvSpPr/>
          <p:nvPr/>
        </p:nvSpPr>
        <p:spPr>
          <a:xfrm>
            <a:off x="0" y="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E7DF-07FD-45B0-8932-8E242DEB6D0F}"/>
              </a:ext>
            </a:extLst>
          </p:cNvPr>
          <p:cNvSpPr/>
          <p:nvPr/>
        </p:nvSpPr>
        <p:spPr>
          <a:xfrm>
            <a:off x="0" y="664164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213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B878D1-C82B-48FF-8120-12D15329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9090" y="329337"/>
            <a:ext cx="1754909" cy="6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8548-9D0F-421A-B704-DC7D4D08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722"/>
            <a:ext cx="7886700" cy="1325563"/>
          </a:xfrm>
        </p:spPr>
        <p:txBody>
          <a:bodyPr/>
          <a:lstStyle/>
          <a:p>
            <a:r>
              <a:rPr lang="en-SG" dirty="0"/>
              <a:t>PERFORMANCE ANALYSIS – World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10C7-9FEA-4774-B266-9E1DCD4F0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72" y="4039559"/>
            <a:ext cx="7886700" cy="23517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Time Taken: Average 40s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Route Taken: Direct route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Failures: 1 failure from a series of runs, due to TurtleBot hitting the wall when moving forward near goal point, giving a false goal reached status.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C2069-8778-4184-A30B-8F817D0F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6375181"/>
            <a:ext cx="323850" cy="259312"/>
          </a:xfrm>
        </p:spPr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C4B7F-39E0-42D8-9A45-9D00CD727C80}"/>
              </a:ext>
            </a:extLst>
          </p:cNvPr>
          <p:cNvSpPr/>
          <p:nvPr/>
        </p:nvSpPr>
        <p:spPr>
          <a:xfrm>
            <a:off x="0" y="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E7DF-07FD-45B0-8932-8E242DEB6D0F}"/>
              </a:ext>
            </a:extLst>
          </p:cNvPr>
          <p:cNvSpPr/>
          <p:nvPr/>
        </p:nvSpPr>
        <p:spPr>
          <a:xfrm>
            <a:off x="0" y="664164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B7119D-FD09-284B-B3C9-12E6EBA80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92" y="1518811"/>
            <a:ext cx="6690415" cy="22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0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B878D1-C82B-48FF-8120-12D15329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9090" y="329337"/>
            <a:ext cx="1754909" cy="6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8548-9D0F-421A-B704-DC7D4D08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722"/>
            <a:ext cx="7886700" cy="1325563"/>
          </a:xfrm>
        </p:spPr>
        <p:txBody>
          <a:bodyPr/>
          <a:lstStyle/>
          <a:p>
            <a:r>
              <a:rPr lang="en-SG" dirty="0"/>
              <a:t>PERFORMANCE ANALYSIS – World 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C2069-8778-4184-A30B-8F817D0F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6375181"/>
            <a:ext cx="323850" cy="259312"/>
          </a:xfrm>
        </p:spPr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C4B7F-39E0-42D8-9A45-9D00CD727C80}"/>
              </a:ext>
            </a:extLst>
          </p:cNvPr>
          <p:cNvSpPr/>
          <p:nvPr/>
        </p:nvSpPr>
        <p:spPr>
          <a:xfrm>
            <a:off x="0" y="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E7DF-07FD-45B0-8932-8E242DEB6D0F}"/>
              </a:ext>
            </a:extLst>
          </p:cNvPr>
          <p:cNvSpPr/>
          <p:nvPr/>
        </p:nvSpPr>
        <p:spPr>
          <a:xfrm>
            <a:off x="0" y="664164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A8D799-C7CB-BF4A-A0A0-E9789E33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096" y="1575003"/>
            <a:ext cx="6789807" cy="231995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E21926-5CD9-284E-8B0E-5D5CB5F1E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72" y="4039559"/>
            <a:ext cx="7886700" cy="23517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Time Taken: Average 160s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Route Taken: Indirect route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Failures: None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Reason for indirect route: Flood Fill cost cell for 2 adjacent cells have the same value.</a:t>
            </a:r>
          </a:p>
          <a:p>
            <a:pPr>
              <a:buFont typeface="Wingdings" panose="05000000000000000000" pitchFamily="2" charset="2"/>
              <a:buChar char="§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7781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B878D1-C82B-48FF-8120-12D15329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9090" y="329337"/>
            <a:ext cx="1754909" cy="6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8548-9D0F-421A-B704-DC7D4D08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722"/>
            <a:ext cx="7886700" cy="1325563"/>
          </a:xfrm>
        </p:spPr>
        <p:txBody>
          <a:bodyPr/>
          <a:lstStyle/>
          <a:p>
            <a:r>
              <a:rPr lang="en-SG" dirty="0"/>
              <a:t>PERFORMANCE ANALYSIS – World 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C2069-8778-4184-A30B-8F817D0F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6375181"/>
            <a:ext cx="323850" cy="259312"/>
          </a:xfrm>
        </p:spPr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C4B7F-39E0-42D8-9A45-9D00CD727C80}"/>
              </a:ext>
            </a:extLst>
          </p:cNvPr>
          <p:cNvSpPr/>
          <p:nvPr/>
        </p:nvSpPr>
        <p:spPr>
          <a:xfrm>
            <a:off x="0" y="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E7DF-07FD-45B0-8932-8E242DEB6D0F}"/>
              </a:ext>
            </a:extLst>
          </p:cNvPr>
          <p:cNvSpPr/>
          <p:nvPr/>
        </p:nvSpPr>
        <p:spPr>
          <a:xfrm>
            <a:off x="0" y="664164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E21926-5CD9-284E-8B0E-5D5CB5F1E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72" y="4039559"/>
            <a:ext cx="7886700" cy="2351719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SG" dirty="0"/>
              <a:t> </a:t>
            </a:r>
            <a:r>
              <a:rPr lang="en-US" dirty="0"/>
              <a:t>TurtleBot turned back at the cost cell 4 (highlighted in yellow) to head back to red colored cost cell 3.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 Manhattan distance for the red cell 3 was lower than the purple cell.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 TurtleBot also did not capture the wall adjacent of the red cost cell 3.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 TurtleBot sensed the wall with the Laserscan sensor, and updated the flood fill map to correctly identify the cost values and turned back towards the correct heading.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C794B-E582-AE42-A87B-AD0E1FD5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022" y="1488678"/>
            <a:ext cx="3378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1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1B878D1-C82B-48FF-8120-12D153294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9090" y="329337"/>
            <a:ext cx="1754909" cy="6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C8548-9D0F-421A-B704-DC7D4D08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722"/>
            <a:ext cx="7886700" cy="1325563"/>
          </a:xfrm>
        </p:spPr>
        <p:txBody>
          <a:bodyPr/>
          <a:lstStyle/>
          <a:p>
            <a:r>
              <a:rPr lang="en-SG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10C7-9FEA-4774-B266-9E1DCD4F0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7221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Demonstration will be performed on Test World 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SG" dirty="0"/>
              <a:t> The navigation package can be found on GitHub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SG" u="sng" dirty="0">
                <a:hlinkClick r:id="rId4"/>
              </a:rPr>
              <a:t>https://github.com/gaowq1994/ee4308_project_adriel_wenqi</a:t>
            </a:r>
            <a:endParaRPr lang="en-SG" dirty="0"/>
          </a:p>
          <a:p>
            <a:pPr>
              <a:buFont typeface="Wingdings" panose="05000000000000000000" pitchFamily="2" charset="2"/>
              <a:buChar char="§"/>
            </a:pPr>
            <a:endParaRPr lang="en-SG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C2069-8778-4184-A30B-8F817D0F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6375181"/>
            <a:ext cx="323850" cy="259312"/>
          </a:xfrm>
        </p:spPr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C4B7F-39E0-42D8-9A45-9D00CD727C80}"/>
              </a:ext>
            </a:extLst>
          </p:cNvPr>
          <p:cNvSpPr/>
          <p:nvPr/>
        </p:nvSpPr>
        <p:spPr>
          <a:xfrm>
            <a:off x="0" y="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6E7DF-07FD-45B0-8932-8E242DEB6D0F}"/>
              </a:ext>
            </a:extLst>
          </p:cNvPr>
          <p:cNvSpPr/>
          <p:nvPr/>
        </p:nvSpPr>
        <p:spPr>
          <a:xfrm>
            <a:off x="0" y="6641640"/>
            <a:ext cx="9144000" cy="216360"/>
          </a:xfrm>
          <a:prstGeom prst="rect">
            <a:avLst/>
          </a:prstGeom>
          <a:solidFill>
            <a:srgbClr val="003D7C"/>
          </a:solidFill>
          <a:ln>
            <a:solidFill>
              <a:srgbClr val="003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00021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DE82ABFF9534F88F0E13629D23DBF" ma:contentTypeVersion="2" ma:contentTypeDescription="Create a new document." ma:contentTypeScope="" ma:versionID="d6b7481fee7717dcfb0be0c68d51bc45">
  <xsd:schema xmlns:xsd="http://www.w3.org/2001/XMLSchema" xmlns:xs="http://www.w3.org/2001/XMLSchema" xmlns:p="http://schemas.microsoft.com/office/2006/metadata/properties" xmlns:ns2="70d50d2c-0535-4061-a778-28a9419ff841" targetNamespace="http://schemas.microsoft.com/office/2006/metadata/properties" ma:root="true" ma:fieldsID="0f5dc4f5d4bf20a1800fdb8e2d29db7d" ns2:_="">
    <xsd:import namespace="70d50d2c-0535-4061-a778-28a9419ff8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d50d2c-0535-4061-a778-28a9419ff8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CFCE71-C091-4389-B4B9-DC30A75A78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5FC4A4-479B-4BF4-AE0F-B50FAC6D565B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70d50d2c-0535-4061-a778-28a9419ff841"/>
  </ds:schemaRefs>
</ds:datastoreItem>
</file>

<file path=customXml/itemProps3.xml><?xml version="1.0" encoding="utf-8"?>
<ds:datastoreItem xmlns:ds="http://schemas.openxmlformats.org/officeDocument/2006/customXml" ds:itemID="{BABABFAF-5F64-4FC5-8E66-1F60A41987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d50d2c-0535-4061-a778-28a9419ff8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5160</TotalTime>
  <Words>517</Words>
  <Application>Microsoft Macintosh PowerPoint</Application>
  <PresentationFormat>On-screen Show (4:3)</PresentationFormat>
  <Paragraphs>81</Paragraphs>
  <Slides>10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Tw Cen MT</vt:lpstr>
      <vt:lpstr>Tw Cen MT Condensed</vt:lpstr>
      <vt:lpstr>Wingdings</vt:lpstr>
      <vt:lpstr>Wingdings 3</vt:lpstr>
      <vt:lpstr>Integral</vt:lpstr>
      <vt:lpstr>Advances in intelligent systems and robotics – part 1</vt:lpstr>
      <vt:lpstr>PROBLEM STATEMENT</vt:lpstr>
      <vt:lpstr>Flood Fill Algorithm</vt:lpstr>
      <vt:lpstr>SOLUTION FRAMEWORK</vt:lpstr>
      <vt:lpstr>Sub-systems and algorithms</vt:lpstr>
      <vt:lpstr>PERFORMANCE ANALYSIS – World 1</vt:lpstr>
      <vt:lpstr>PERFORMANCE ANALYSIS – World 2</vt:lpstr>
      <vt:lpstr>PERFORMANCE ANALYSIS – World 2</vt:lpstr>
      <vt:lpstr>DEMONSTRATION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gait assist system for Parkinson’s disease patients with freezing of gait</dc:title>
  <dc:creator>strafas</dc:creator>
  <cp:lastModifiedBy>Chua Boon Rong Adriel</cp:lastModifiedBy>
  <cp:revision>82</cp:revision>
  <dcterms:created xsi:type="dcterms:W3CDTF">2018-10-09T06:15:45Z</dcterms:created>
  <dcterms:modified xsi:type="dcterms:W3CDTF">2019-03-08T03:55:34Z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4096">
    <vt:lpwstr>6</vt:lpwstr>
  </property>
  <property fmtid="{D5CDD505-2E9C-101B-9397-08002B2CF9AE}" pid="3" name="ContentTypeId">
    <vt:lpwstr>0x01010066EDE82ABFF9534F88F0E13629D23DBF</vt:lpwstr>
  </property>
</Properties>
</file>